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58"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6" r:id="rId19"/>
    <p:sldId id="275"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523" y="10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vi-V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515FF37-695E-4794-A2E1-C7334D1914FD}" type="datetimeFigureOut">
              <a:rPr lang="vi-VN" smtClean="0"/>
              <a:t>25/09/2021</a:t>
            </a:fld>
            <a:endParaRPr lang="vi-V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vi-V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vi-V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CCF2357-7993-459C-8507-6966D63534A2}" type="slidenum">
              <a:rPr lang="vi-VN" smtClean="0"/>
              <a:t>‹#›</a:t>
            </a:fld>
            <a:endParaRPr lang="vi-VN"/>
          </a:p>
        </p:txBody>
      </p:sp>
    </p:spTree>
    <p:extLst>
      <p:ext uri="{BB962C8B-B14F-4D97-AF65-F5344CB8AC3E}">
        <p14:creationId xmlns:p14="http://schemas.microsoft.com/office/powerpoint/2010/main" val="9186002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a:p>
        </p:txBody>
      </p:sp>
      <p:sp>
        <p:nvSpPr>
          <p:cNvPr id="4" name="Slide Number Placeholder 3"/>
          <p:cNvSpPr>
            <a:spLocks noGrp="1"/>
          </p:cNvSpPr>
          <p:nvPr>
            <p:ph type="sldNum" sz="quarter" idx="10"/>
          </p:nvPr>
        </p:nvSpPr>
        <p:spPr/>
        <p:txBody>
          <a:bodyPr/>
          <a:lstStyle/>
          <a:p>
            <a:fld id="{BCCF2357-7993-459C-8507-6966D63534A2}" type="slidenum">
              <a:rPr lang="vi-VN" smtClean="0"/>
              <a:t>9</a:t>
            </a:fld>
            <a:endParaRPr lang="vi-VN"/>
          </a:p>
        </p:txBody>
      </p:sp>
    </p:spTree>
    <p:extLst>
      <p:ext uri="{BB962C8B-B14F-4D97-AF65-F5344CB8AC3E}">
        <p14:creationId xmlns:p14="http://schemas.microsoft.com/office/powerpoint/2010/main" val="10062895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9/25/2021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9/25/2021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9/25/2021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9/25/2021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9/25/2021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6200" y="762000"/>
            <a:ext cx="8991600" cy="4715137"/>
          </a:xfrm>
          <a:prstGeom prst="rect">
            <a:avLst/>
          </a:prstGeom>
          <a:noFill/>
        </p:spPr>
        <p:txBody>
          <a:bodyPr wrap="square" rtlCol="0">
            <a:spAutoFit/>
          </a:bodyPr>
          <a:lstStyle/>
          <a:p>
            <a:pPr algn="ctr">
              <a:spcBef>
                <a:spcPts val="1200"/>
              </a:spcBef>
            </a:pPr>
            <a:endParaRPr lang="en-US" sz="3200" b="1" smtClean="0">
              <a:solidFill>
                <a:srgbClr val="FF0000"/>
              </a:solidFill>
              <a:latin typeface="Times New Roman" pitchFamily="18" charset="0"/>
              <a:cs typeface="Times New Roman" pitchFamily="18" charset="0"/>
            </a:endParaRPr>
          </a:p>
          <a:p>
            <a:pPr algn="ctr">
              <a:spcBef>
                <a:spcPts val="1200"/>
              </a:spcBef>
            </a:pPr>
            <a:r>
              <a:rPr lang="en-US" sz="3200" b="1" smtClean="0">
                <a:solidFill>
                  <a:srgbClr val="FF0000"/>
                </a:solidFill>
                <a:latin typeface="Times New Roman" pitchFamily="18" charset="0"/>
                <a:cs typeface="Times New Roman" pitchFamily="18" charset="0"/>
              </a:rPr>
              <a:t>HỘI NGHỊ</a:t>
            </a:r>
          </a:p>
          <a:p>
            <a:pPr algn="ctr">
              <a:lnSpc>
                <a:spcPct val="120000"/>
              </a:lnSpc>
              <a:spcBef>
                <a:spcPts val="1200"/>
              </a:spcBef>
            </a:pPr>
            <a:r>
              <a:rPr lang="en-US" sz="3200" b="1" smtClean="0">
                <a:solidFill>
                  <a:srgbClr val="FF0000"/>
                </a:solidFill>
                <a:latin typeface="Times New Roman" pitchFamily="18" charset="0"/>
                <a:cs typeface="Times New Roman" pitchFamily="18" charset="0"/>
              </a:rPr>
              <a:t>Học chính trị hè năm </a:t>
            </a:r>
            <a:r>
              <a:rPr lang="en-US" sz="3200" b="1">
                <a:solidFill>
                  <a:srgbClr val="FF0000"/>
                </a:solidFill>
                <a:latin typeface="Times New Roman" pitchFamily="18" charset="0"/>
                <a:cs typeface="Times New Roman" pitchFamily="18" charset="0"/>
              </a:rPr>
              <a:t>học </a:t>
            </a:r>
            <a:r>
              <a:rPr lang="en-US" sz="3200" b="1" smtClean="0">
                <a:solidFill>
                  <a:srgbClr val="FF0000"/>
                </a:solidFill>
                <a:latin typeface="Times New Roman" pitchFamily="18" charset="0"/>
                <a:cs typeface="Times New Roman" pitchFamily="18" charset="0"/>
              </a:rPr>
              <a:t>2021-2022</a:t>
            </a:r>
          </a:p>
          <a:p>
            <a:pPr algn="ctr">
              <a:lnSpc>
                <a:spcPct val="120000"/>
              </a:lnSpc>
              <a:spcBef>
                <a:spcPts val="1200"/>
              </a:spcBef>
            </a:pPr>
            <a:r>
              <a:rPr lang="en-US" sz="2800" b="1" smtClean="0">
                <a:solidFill>
                  <a:srgbClr val="FF0000"/>
                </a:solidFill>
                <a:latin typeface="Times New Roman"/>
                <a:ea typeface="Times New Roman"/>
              </a:rPr>
              <a:t>Học tập nghị quyết đại hội XIII</a:t>
            </a:r>
            <a:endParaRPr lang="en-US" sz="2800" b="1" smtClean="0">
              <a:solidFill>
                <a:srgbClr val="FF0000"/>
              </a:solidFill>
              <a:latin typeface="Times New Roman"/>
              <a:ea typeface="Times New Roman"/>
            </a:endParaRPr>
          </a:p>
          <a:p>
            <a:pPr algn="ctr">
              <a:lnSpc>
                <a:spcPct val="120000"/>
              </a:lnSpc>
              <a:spcBef>
                <a:spcPts val="600"/>
              </a:spcBef>
              <a:spcAft>
                <a:spcPts val="600"/>
              </a:spcAft>
            </a:pPr>
            <a:endParaRPr lang="en-US" sz="2400" b="1" i="1" smtClean="0">
              <a:latin typeface="Times New Roman"/>
              <a:cs typeface="Times New Roman" pitchFamily="18" charset="0"/>
            </a:endParaRPr>
          </a:p>
          <a:p>
            <a:pPr algn="ctr">
              <a:lnSpc>
                <a:spcPct val="120000"/>
              </a:lnSpc>
              <a:spcBef>
                <a:spcPts val="600"/>
              </a:spcBef>
              <a:spcAft>
                <a:spcPts val="600"/>
              </a:spcAft>
            </a:pPr>
            <a:endParaRPr lang="en-US" sz="2400" b="1" i="1">
              <a:latin typeface="Times New Roman"/>
              <a:cs typeface="Times New Roman" pitchFamily="18" charset="0"/>
            </a:endParaRPr>
          </a:p>
          <a:p>
            <a:pPr algn="ctr">
              <a:lnSpc>
                <a:spcPct val="120000"/>
              </a:lnSpc>
              <a:spcBef>
                <a:spcPts val="600"/>
              </a:spcBef>
              <a:spcAft>
                <a:spcPts val="600"/>
              </a:spcAft>
            </a:pPr>
            <a:r>
              <a:rPr lang="en-US" sz="2400" b="1" i="1" smtClean="0">
                <a:solidFill>
                  <a:srgbClr val="FF0000"/>
                </a:solidFill>
                <a:latin typeface="Times New Roman"/>
                <a:cs typeface="Times New Roman" pitchFamily="18" charset="0"/>
              </a:rPr>
              <a:t>Cần Đước, </a:t>
            </a:r>
            <a:r>
              <a:rPr lang="en-US" sz="2400" b="1" i="1" smtClean="0">
                <a:solidFill>
                  <a:srgbClr val="FF0000"/>
                </a:solidFill>
                <a:latin typeface="Times New Roman"/>
                <a:cs typeface="Times New Roman" pitchFamily="18" charset="0"/>
              </a:rPr>
              <a:t>ngày </a:t>
            </a:r>
            <a:r>
              <a:rPr lang="en-US" sz="2400" b="1" i="1" smtClean="0">
                <a:solidFill>
                  <a:srgbClr val="FF0000"/>
                </a:solidFill>
                <a:latin typeface="Times New Roman"/>
                <a:cs typeface="Times New Roman" pitchFamily="18" charset="0"/>
              </a:rPr>
              <a:t>26 </a:t>
            </a:r>
            <a:r>
              <a:rPr lang="en-US" sz="2400" b="1" i="1" smtClean="0">
                <a:solidFill>
                  <a:srgbClr val="FF0000"/>
                </a:solidFill>
                <a:latin typeface="Times New Roman"/>
                <a:cs typeface="Times New Roman" pitchFamily="18" charset="0"/>
              </a:rPr>
              <a:t>tháng </a:t>
            </a:r>
            <a:r>
              <a:rPr lang="en-US" sz="2400" b="1" i="1" smtClean="0">
                <a:solidFill>
                  <a:srgbClr val="FF0000"/>
                </a:solidFill>
                <a:latin typeface="Times New Roman"/>
                <a:cs typeface="Times New Roman" pitchFamily="18" charset="0"/>
              </a:rPr>
              <a:t>9 </a:t>
            </a:r>
            <a:r>
              <a:rPr lang="en-US" sz="2400" b="1" i="1" smtClean="0">
                <a:solidFill>
                  <a:srgbClr val="FF0000"/>
                </a:solidFill>
                <a:latin typeface="Times New Roman"/>
                <a:cs typeface="Times New Roman" pitchFamily="18" charset="0"/>
              </a:rPr>
              <a:t>năm </a:t>
            </a:r>
            <a:r>
              <a:rPr lang="en-US" sz="2400" b="1" i="1" smtClean="0">
                <a:solidFill>
                  <a:srgbClr val="FF0000"/>
                </a:solidFill>
                <a:latin typeface="Times New Roman"/>
                <a:cs typeface="Times New Roman" pitchFamily="18" charset="0"/>
              </a:rPr>
              <a:t>2021</a:t>
            </a:r>
            <a:endParaRPr lang="en-US" sz="2400" b="1" i="1">
              <a:solidFill>
                <a:srgbClr val="FF0000"/>
              </a:solidFill>
              <a:latin typeface="Times New Roman" pitchFamily="18" charset="0"/>
              <a:cs typeface="Times New Roman" pitchFamily="18" charset="0"/>
            </a:endParaRPr>
          </a:p>
          <a:p>
            <a:pPr algn="ctr"/>
            <a:endParaRPr lang="en-US"/>
          </a:p>
        </p:txBody>
      </p:sp>
    </p:spTree>
    <p:extLst>
      <p:ext uri="{BB962C8B-B14F-4D97-AF65-F5344CB8AC3E}">
        <p14:creationId xmlns:p14="http://schemas.microsoft.com/office/powerpoint/2010/main" val="162091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838200" y="533400"/>
            <a:ext cx="8077200" cy="5693866"/>
          </a:xfrm>
          <a:prstGeom prst="rect">
            <a:avLst/>
          </a:prstGeom>
          <a:noFill/>
        </p:spPr>
        <p:txBody>
          <a:bodyPr wrap="square" rtlCol="0">
            <a:spAutoFit/>
          </a:bodyPr>
          <a:lstStyle/>
          <a:p>
            <a:r>
              <a:rPr lang="vi-VN" sz="2800" i="1"/>
              <a:t>Mục tiêu cụ thể:</a:t>
            </a:r>
            <a:endParaRPr lang="vi-VN" sz="2800"/>
          </a:p>
          <a:p>
            <a:r>
              <a:rPr lang="vi-VN" sz="2800" b="1"/>
              <a:t>- </a:t>
            </a:r>
            <a:r>
              <a:rPr lang="vi-VN" sz="2800"/>
              <a:t>Đến năm 2025, kỷ niệm 50 năm giải phóng hoàn toàn miền Nam, thống nhất đất nước: Là nước đang phát triển, có công nghiệp theo hướng hiện đại, vượt qua mức thu nhập trung bình thấp.</a:t>
            </a:r>
          </a:p>
          <a:p>
            <a:r>
              <a:rPr lang="vi-VN" sz="2800"/>
              <a:t>- Đến năm 2030, kỷ niệm 100 năm thành lập Đảng: Là nước đang phát triển, có công nghiệp hiện đại, thu nhập trung bình cao.</a:t>
            </a:r>
          </a:p>
          <a:p>
            <a:r>
              <a:rPr lang="vi-VN" sz="2800"/>
              <a:t>- Đến năm 2045, kỷ niệm 100 năm thành lập nước Việt Nam Dân chủ Cộng hòa, nay là nước Cộng hòa xã hội chủ nghĩa Việt Nam: Trở thành nước phát triển, thu nhập </a:t>
            </a:r>
            <a:r>
              <a:rPr lang="vi-VN" sz="2800"/>
              <a:t>cao</a:t>
            </a:r>
            <a:r>
              <a:rPr lang="vi-VN" sz="2800" smtClean="0"/>
              <a:t>.</a:t>
            </a:r>
            <a:endParaRPr lang="vi-VN" sz="2800"/>
          </a:p>
        </p:txBody>
      </p:sp>
    </p:spTree>
    <p:extLst>
      <p:ext uri="{BB962C8B-B14F-4D97-AF65-F5344CB8AC3E}">
        <p14:creationId xmlns:p14="http://schemas.microsoft.com/office/powerpoint/2010/main" val="565091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762000" y="304800"/>
            <a:ext cx="8077200" cy="6348405"/>
          </a:xfrm>
          <a:prstGeom prst="rect">
            <a:avLst/>
          </a:prstGeom>
          <a:noFill/>
        </p:spPr>
        <p:txBody>
          <a:bodyPr wrap="square" rtlCol="0">
            <a:spAutoFit/>
          </a:bodyPr>
          <a:lstStyle/>
          <a:p>
            <a:pPr algn="just">
              <a:lnSpc>
                <a:spcPct val="120000"/>
              </a:lnSpc>
              <a:spcBef>
                <a:spcPts val="200"/>
              </a:spcBef>
              <a:spcAft>
                <a:spcPts val="200"/>
              </a:spcAft>
            </a:pPr>
            <a:r>
              <a:rPr lang="vi-VN" sz="2400" b="1"/>
              <a:t>Những nhiệm vụ trọng tâm, các đột phá chiến lược trong nhiệm kỳ Đại hội XIII </a:t>
            </a:r>
            <a:r>
              <a:rPr lang="vi-VN" sz="2400" b="1"/>
              <a:t>của </a:t>
            </a:r>
            <a:r>
              <a:rPr lang="vi-VN" sz="2400" b="1" smtClean="0"/>
              <a:t>Đảng</a:t>
            </a:r>
            <a:endParaRPr lang="en-US" sz="2400" b="1" smtClean="0"/>
          </a:p>
          <a:p>
            <a:r>
              <a:rPr lang="vi-VN" sz="2400" i="1"/>
              <a:t>- Sáu nhiệm vụ trọng tâm:</a:t>
            </a:r>
            <a:endParaRPr lang="vi-VN" sz="2400"/>
          </a:p>
          <a:p>
            <a:r>
              <a:rPr lang="vi-VN" sz="2400"/>
              <a:t>1) Tiếp tục đẩy mạnh xây dựng, chỉnh đốn Đảng, xây dựng Nhà nước pháp quyền xã hội chủ nghĩa và hệ thống chính trị toàn diện, trong sạch, vững mạnh. Đổi mới phương thức lãnh đạo, cầm quyền của Đảng. Xây dựng tổ chức bộ máy của hệ thống chính trị tinh gọn, hoạt động hiệu lực, hiệu quả. Tiếp tục đẩy mạnh đấu tranh phòng, chống quan liêu, tham nhũng, lãng phí, tiêu cực, “lợi ích nhóm”, những biểu hiện “tự diễn biến”, “tự chuyển hóa” trong nội bộ. Xây dựng đội ngũ đảng viên và cán bộ các cấp, nhất là cấp chiến lược đủ phẩm chất, năng lực, uy tín, ngang tầm nhiệm vụ. Củng cố niềm tin, sự gắn bó của nhân dân với Đảng, Nhà nước, chế độ xã hội chủ nghĩa.</a:t>
            </a:r>
          </a:p>
          <a:p>
            <a:pPr algn="just">
              <a:lnSpc>
                <a:spcPct val="120000"/>
              </a:lnSpc>
              <a:spcBef>
                <a:spcPts val="200"/>
              </a:spcBef>
              <a:spcAft>
                <a:spcPts val="200"/>
              </a:spcAft>
            </a:pPr>
            <a:endParaRPr lang="en-US" sz="2800" b="1" smtClean="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18260065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838200" y="533400"/>
            <a:ext cx="8077200" cy="5734455"/>
          </a:xfrm>
          <a:prstGeom prst="rect">
            <a:avLst/>
          </a:prstGeom>
          <a:noFill/>
        </p:spPr>
        <p:txBody>
          <a:bodyPr wrap="square" rtlCol="0">
            <a:spAutoFit/>
          </a:bodyPr>
          <a:lstStyle/>
          <a:p>
            <a:pPr algn="just">
              <a:lnSpc>
                <a:spcPct val="120000"/>
              </a:lnSpc>
              <a:spcBef>
                <a:spcPts val="200"/>
              </a:spcBef>
              <a:spcAft>
                <a:spcPts val="200"/>
              </a:spcAft>
            </a:pPr>
            <a:r>
              <a:rPr lang="vi-VN" sz="2800"/>
              <a:t>2) Tập trung kiểm soát đại dịch Covid-19, tiêm chủng đại trà vắcxin Covid-19 cho cộng đồng; phục hồi, phát triển kinh tế - xã hội, đối mới mạnh mẽ mô hình tăng trưởng, cơ cấu lại nền kinh tế, xây dựng, hoàn thiện đồng bộ thế chế phát triển phù hợp với nền kinh tế thị trường đầy đủ, hiện đại, hội nhập; phát triển đồng bộ và tạo ra sự liên kết giữa các khu vực, các vùng, các thành phần kinh tế, các loại hình sản xuất kinh doanh; có chính sách hỗ trợ hiệu quả hoạt động của doanh nghiệp, nhất là trong nông nghiệp;</a:t>
            </a:r>
            <a:endParaRPr lang="en-US" sz="2800" smtClean="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21194590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609600" y="152400"/>
            <a:ext cx="8077200" cy="7337393"/>
          </a:xfrm>
          <a:prstGeom prst="rect">
            <a:avLst/>
          </a:prstGeom>
          <a:noFill/>
        </p:spPr>
        <p:txBody>
          <a:bodyPr wrap="square" rtlCol="0">
            <a:spAutoFit/>
          </a:bodyPr>
          <a:lstStyle/>
          <a:p>
            <a:pPr algn="just">
              <a:lnSpc>
                <a:spcPct val="120000"/>
              </a:lnSpc>
              <a:spcBef>
                <a:spcPts val="200"/>
              </a:spcBef>
              <a:spcAft>
                <a:spcPts val="200"/>
              </a:spcAft>
            </a:pPr>
            <a:r>
              <a:rPr lang="vi-VN" sz="2800"/>
              <a:t>đẩy mạnh nghiên cứu, chuyển giao, ứng dụng tiến bộ khoa học và công nghệ, đổi mới sáng tạo, nhất là những thành tựu của cuộc Cách mạng công nghiệp lần thứ tư, thực hiện chuyển đổi số quốc gia, phát triển kinh tế số, nâng cao năng suất, chất lượng, hiệu quả, sức cạnh tranh của nền kinh tế; huy động, phân bố, sử dụng có hiệu quả các nguồn lực, tạo động lực để phát triển kinh tế nhanh và bền vững; hoàn thiện hệ thống pháp luật, nhất là pháp luật về sở hữu trí tuệ và giải quyết các tranh chấp dân sự; khắc phục những điểm nghẽn cản trở sự phát triển của đất nước.</a:t>
            </a:r>
          </a:p>
          <a:p>
            <a:pPr algn="just">
              <a:lnSpc>
                <a:spcPct val="120000"/>
              </a:lnSpc>
              <a:spcBef>
                <a:spcPts val="200"/>
              </a:spcBef>
              <a:spcAft>
                <a:spcPts val="200"/>
              </a:spcAft>
            </a:pPr>
            <a:endParaRPr lang="en-US" sz="2800" smtClean="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287515946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TextBox 34"/>
          <p:cNvSpPr txBox="1"/>
          <p:nvPr/>
        </p:nvSpPr>
        <p:spPr>
          <a:xfrm>
            <a:off x="609600" y="228600"/>
            <a:ext cx="8153400" cy="6251968"/>
          </a:xfrm>
          <a:prstGeom prst="rect">
            <a:avLst/>
          </a:prstGeom>
          <a:noFill/>
        </p:spPr>
        <p:txBody>
          <a:bodyPr wrap="square" rtlCol="0">
            <a:spAutoFit/>
          </a:bodyPr>
          <a:lstStyle>
            <a:defPPr>
              <a:defRPr lang="en-US"/>
            </a:defPPr>
            <a:lvl1pPr algn="just">
              <a:lnSpc>
                <a:spcPct val="120000"/>
              </a:lnSpc>
              <a:spcBef>
                <a:spcPts val="200"/>
              </a:spcBef>
              <a:spcAft>
                <a:spcPts val="200"/>
              </a:spcAft>
              <a:defRPr sz="2800">
                <a:solidFill>
                  <a:prstClr val="black"/>
                </a:solidFill>
                <a:latin typeface="Times New Roman" pitchFamily="18" charset="0"/>
                <a:cs typeface="Times New Roman" pitchFamily="18" charset="0"/>
              </a:defRPr>
            </a:lvl1pPr>
          </a:lstStyle>
          <a:p>
            <a:r>
              <a:rPr lang="vi-VN"/>
              <a:t>3) Giữ vững độc lập, tự chủ, tiếp tục nâng cao chất lượng, hiệu quả hoạt động đối ngoại, hội nhập quốc tế; tăng cường tiềm lực quốc phòng, an ninh, xây dựng Quân đội nhân dân, Công an nhân dân cách mạng, chính quy, tinh nhuệ, từng bước hiện đại, một số quân chủng, binh chủng, lực lượng tiến thẳng lên hiện đại, tạo tiền đề vững chắc phấn đấu năm 2030, xây dựng Quân đội nhân dân, Công an nhân dân cách mạng, chính quy, tinh nhuệ, hiện đại; kiên quyết, kiên trì đấu tranh bảo vệ vững chắc độc lập, chủ quyền, thống nhất, toàn vẹn lãnh thổ, biển, đảo, vùng trời; giữ vững môi trường hoà bình, ổn định để phát triển đất </a:t>
            </a:r>
            <a:r>
              <a:rPr lang="vi-VN"/>
              <a:t>nước</a:t>
            </a:r>
            <a:r>
              <a:rPr lang="vi-VN" smtClean="0"/>
              <a:t>.</a:t>
            </a:r>
            <a:endParaRPr lang="vi-VN"/>
          </a:p>
        </p:txBody>
      </p:sp>
    </p:spTree>
    <p:extLst>
      <p:ext uri="{BB962C8B-B14F-4D97-AF65-F5344CB8AC3E}">
        <p14:creationId xmlns:p14="http://schemas.microsoft.com/office/powerpoint/2010/main" val="16909806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TextBox 34"/>
          <p:cNvSpPr txBox="1"/>
          <p:nvPr/>
        </p:nvSpPr>
        <p:spPr>
          <a:xfrm>
            <a:off x="609600" y="533400"/>
            <a:ext cx="8153400" cy="6276334"/>
          </a:xfrm>
          <a:prstGeom prst="rect">
            <a:avLst/>
          </a:prstGeom>
          <a:noFill/>
        </p:spPr>
        <p:txBody>
          <a:bodyPr wrap="square" rtlCol="0">
            <a:spAutoFit/>
          </a:bodyPr>
          <a:lstStyle>
            <a:defPPr>
              <a:defRPr lang="en-US"/>
            </a:defPPr>
            <a:lvl1pPr algn="just">
              <a:lnSpc>
                <a:spcPct val="120000"/>
              </a:lnSpc>
              <a:spcBef>
                <a:spcPts val="200"/>
              </a:spcBef>
              <a:spcAft>
                <a:spcPts val="200"/>
              </a:spcAft>
              <a:defRPr sz="2800">
                <a:solidFill>
                  <a:prstClr val="black"/>
                </a:solidFill>
                <a:latin typeface="Times New Roman" pitchFamily="18" charset="0"/>
                <a:cs typeface="Times New Roman" pitchFamily="18" charset="0"/>
              </a:defRPr>
            </a:lvl1pPr>
          </a:lstStyle>
          <a:p>
            <a:pPr>
              <a:lnSpc>
                <a:spcPct val="115000"/>
              </a:lnSpc>
              <a:spcBef>
                <a:spcPts val="0"/>
              </a:spcBef>
              <a:spcAft>
                <a:spcPts val="300"/>
              </a:spcAft>
            </a:pPr>
            <a:r>
              <a:rPr lang="vi-VN" sz="3200"/>
              <a:t>4) Khơi dậy khát vọng phát triển đất nước phồn vinh, hạnh phúc; giữ gìn và phát huy giá trị văn hóa, sức mạnh con người Việt Nam trong sự nghiệp xây dựng và bảo vệ Tổ quốc, hội nhập quốc tế; có chính sách cụ thể phát triển văn hóa vùng đồng bào dân tộc thiểu số; thực hiện tốt chính sách xã hội, bảo đảm an ninh xã hội, an ninh con người, tạo chuyển biến mạnh mẽ trong quản lý phát triển xã hội, thực hiện tiến bộ, công bằng xã hội, nâng cao chất lượng cuộc sống và chỉ số hạnh phúc của con người Việt </a:t>
            </a:r>
            <a:r>
              <a:rPr lang="vi-VN" sz="3200"/>
              <a:t>Nam</a:t>
            </a:r>
            <a:r>
              <a:rPr lang="vi-VN" sz="3200" smtClean="0"/>
              <a:t>.</a:t>
            </a:r>
            <a:endParaRPr lang="vi-VN" sz="3200"/>
          </a:p>
        </p:txBody>
      </p:sp>
    </p:spTree>
    <p:extLst>
      <p:ext uri="{BB962C8B-B14F-4D97-AF65-F5344CB8AC3E}">
        <p14:creationId xmlns:p14="http://schemas.microsoft.com/office/powerpoint/2010/main" val="112977540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838200" y="0"/>
            <a:ext cx="8077200" cy="6555641"/>
          </a:xfrm>
          <a:prstGeom prst="rect">
            <a:avLst/>
          </a:prstGeom>
          <a:noFill/>
        </p:spPr>
        <p:txBody>
          <a:bodyPr wrap="square" rtlCol="0">
            <a:spAutoFit/>
          </a:bodyPr>
          <a:lstStyle/>
          <a:p>
            <a:r>
              <a:rPr lang="vi-VN" sz="2800"/>
              <a:t>5) Hoàn thiện đồng bộ hệ thống pháp luật, cơ chế, chính sách nhằm phát huy mạnh mẽ dân chủ xã hội chủ nghĩa, quyền làm chủ của nhân dân; đồng thời tăng cường pháp chế, bảo đảm kỷ cương xã hội, trước hết là việc thực thi tinh thần “thượng tôn pháp luật”, gương mẫu tuân theo pháp luật, kỷ cương và thực hành dân chủ xã hội chủ nghĩa của cấp ủy, tổ chức đảng, chính quyền, Mặt trận Tổ quốc và tổ chức chính trị - xã hội các cấp, của cán bộ, đảng viên; tăng cường đại đoàn kết toàn dân tộc.</a:t>
            </a:r>
          </a:p>
          <a:p>
            <a:r>
              <a:rPr lang="vi-VN" sz="2800"/>
              <a:t>6) Quản lý chặt chẽ, sử dụng hợp lý, hiệu quả đất đai, tài nguyên; bảo vệ, cải thiện môi trường; chủ động, tích cực triển khai các giải pháp thích ứng với biến đổi khí </a:t>
            </a:r>
            <a:r>
              <a:rPr lang="vi-VN" sz="2800"/>
              <a:t>hậu</a:t>
            </a:r>
            <a:r>
              <a:rPr lang="vi-VN" sz="2800" smtClean="0"/>
              <a:t>.</a:t>
            </a:r>
            <a:endParaRPr lang="vi-VN" sz="2800"/>
          </a:p>
        </p:txBody>
      </p:sp>
    </p:spTree>
    <p:extLst>
      <p:ext uri="{BB962C8B-B14F-4D97-AF65-F5344CB8AC3E}">
        <p14:creationId xmlns:p14="http://schemas.microsoft.com/office/powerpoint/2010/main" val="152781626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57200" y="152400"/>
            <a:ext cx="8305800" cy="6555641"/>
          </a:xfrm>
          <a:prstGeom prst="rect">
            <a:avLst/>
          </a:prstGeom>
          <a:noFill/>
        </p:spPr>
        <p:txBody>
          <a:bodyPr wrap="square" rtlCol="0">
            <a:spAutoFit/>
          </a:bodyPr>
          <a:lstStyle/>
          <a:p>
            <a:r>
              <a:rPr lang="vi-VN" sz="2800" i="1"/>
              <a:t>- Ba đột phá chiến lược:</a:t>
            </a:r>
            <a:endParaRPr lang="vi-VN" sz="2800"/>
          </a:p>
          <a:p>
            <a:r>
              <a:rPr lang="vi-VN" sz="2800"/>
              <a:t>1) Hoàn thiện đồng bộ thể chế phát triển, trước hết là thể chế phát triển nền kinh tế thị trường định hướng xã hội chủ nghĩa. Đổi mới quản trị quốc gia theo hướng hiện đại, hiệu quả. Tập trung ưu tiên hoàn thiện đồng bộ, có chất lượng và tổ chức thực hiện tốt hệ thống luật pháp, cơ chế, chính sách, tạo lập môi trường đầu tư kinh doanh thuận lợi, lành mạnh, công bằng cho mọi thành phần kinh tế, thúc đẩy đổi mới sáng tạo; huy động, quản lý và sử dụng có hiệu quả mọi nguồn lực cho phát triển, nhất là đất đai, tài chính; đẩy mạnh phân cấp, phân quyền hợp lý, hiệu quả, đồng thời tăng cường kiểm tra, giám sát, kiểm soát quyền lực bằng hệ thống pháp </a:t>
            </a:r>
            <a:r>
              <a:rPr lang="vi-VN" sz="2800"/>
              <a:t>luật</a:t>
            </a:r>
            <a:r>
              <a:rPr lang="vi-VN" sz="2800" smtClean="0"/>
              <a:t>.</a:t>
            </a:r>
            <a:endParaRPr lang="vi-VN" sz="2800"/>
          </a:p>
        </p:txBody>
      </p:sp>
    </p:spTree>
    <p:extLst>
      <p:ext uri="{BB962C8B-B14F-4D97-AF65-F5344CB8AC3E}">
        <p14:creationId xmlns:p14="http://schemas.microsoft.com/office/powerpoint/2010/main" val="71839514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57200" y="152400"/>
            <a:ext cx="8445640" cy="6814173"/>
          </a:xfrm>
          <a:prstGeom prst="rect">
            <a:avLst/>
          </a:prstGeom>
          <a:noFill/>
        </p:spPr>
        <p:txBody>
          <a:bodyPr wrap="square" rtlCol="0">
            <a:spAutoFit/>
          </a:bodyPr>
          <a:lstStyle/>
          <a:p>
            <a:pPr algn="just">
              <a:lnSpc>
                <a:spcPct val="120000"/>
              </a:lnSpc>
              <a:spcBef>
                <a:spcPts val="200"/>
              </a:spcBef>
              <a:spcAft>
                <a:spcPts val="200"/>
              </a:spcAft>
            </a:pPr>
            <a:r>
              <a:rPr lang="vi-VN" sz="2800"/>
              <a:t>2) Phát triển nguồn nhân lực, nhất là nguồn nhân lực chất lượng cao; ưu tiên phát triển nguồn nhân lực cho công tác lãnh đạo, quản lý và các lĩnh vực then chốt trên cơ sở nâng cao, tạo bước chuyển biến mạnh mẽ, toàn diện, cơ bản về chất lượng giáo dục và đào tạo gắn với cơ chế tuyển dụng, sử dụng, đãi ngộ nhân tài, đẩy mạnh nghiên cứu, chuyển giao, ứng dụng và phát triển mạnh khoa học và công nghệ, đổi mới sáng tạo; khơi dậy khát vọng phát triển đất nước phồn vinh, hạnh phúc, phát huy giá trị văn hóa, sức mạnh con người Việt Nam, tinh thần đoàn kết, tự hào dân tộc trong sự nghiệp xây dựng và bảo vệ Tổ </a:t>
            </a:r>
            <a:r>
              <a:rPr lang="vi-VN" sz="2800"/>
              <a:t>quốc</a:t>
            </a:r>
            <a:r>
              <a:rPr lang="vi-VN" sz="2800" smtClean="0"/>
              <a:t>.</a:t>
            </a:r>
            <a:endParaRPr lang="vi-VN" sz="2800"/>
          </a:p>
        </p:txBody>
      </p:sp>
    </p:spTree>
    <p:extLst>
      <p:ext uri="{BB962C8B-B14F-4D97-AF65-F5344CB8AC3E}">
        <p14:creationId xmlns:p14="http://schemas.microsoft.com/office/powerpoint/2010/main" val="103186802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838200" y="487783"/>
            <a:ext cx="8077200" cy="3664273"/>
          </a:xfrm>
          <a:prstGeom prst="rect">
            <a:avLst/>
          </a:prstGeom>
          <a:noFill/>
        </p:spPr>
        <p:txBody>
          <a:bodyPr wrap="square" rtlCol="0">
            <a:spAutoFit/>
          </a:bodyPr>
          <a:lstStyle/>
          <a:p>
            <a:pPr algn="just">
              <a:lnSpc>
                <a:spcPct val="120000"/>
              </a:lnSpc>
              <a:spcBef>
                <a:spcPts val="200"/>
              </a:spcBef>
              <a:spcAft>
                <a:spcPts val="200"/>
              </a:spcAft>
            </a:pPr>
            <a:r>
              <a:rPr lang="vi-VN" sz="2800"/>
              <a:t>3) Xây dựng hệ thống kết cấu hạ tầng đồng bộ, hiện đại cả về kinh tế và xã hội; ưu tiên phát triển một số công trình trọng điểm quốc gia về giao thông, thích ứng với biến đổi khí hậu; chú trọng phát triển hạ tầng thông tin, viễn thông, tạo nên tảng chuyển đổi số quốc gia, từng bước phát triển kinh tế số, xã hội </a:t>
            </a:r>
            <a:r>
              <a:rPr lang="vi-VN" sz="2800"/>
              <a:t>số</a:t>
            </a:r>
            <a:r>
              <a:rPr lang="vi-VN" sz="2800" smtClean="0"/>
              <a:t>.</a:t>
            </a:r>
            <a:endParaRPr lang="vi-VN" sz="2800"/>
          </a:p>
        </p:txBody>
      </p:sp>
    </p:spTree>
    <p:extLst>
      <p:ext uri="{BB962C8B-B14F-4D97-AF65-F5344CB8AC3E}">
        <p14:creationId xmlns:p14="http://schemas.microsoft.com/office/powerpoint/2010/main" val="30748513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23705" y="228600"/>
            <a:ext cx="8298264" cy="6251520"/>
          </a:xfrm>
          <a:prstGeom prst="rect">
            <a:avLst/>
          </a:prstGeom>
          <a:noFill/>
        </p:spPr>
        <p:txBody>
          <a:bodyPr wrap="square" rtlCol="0">
            <a:spAutoFit/>
          </a:bodyPr>
          <a:lstStyle/>
          <a:p>
            <a:pPr algn="just">
              <a:lnSpc>
                <a:spcPct val="120000"/>
              </a:lnSpc>
              <a:spcBef>
                <a:spcPts val="200"/>
              </a:spcBef>
              <a:spcAft>
                <a:spcPts val="200"/>
              </a:spcAft>
            </a:pPr>
            <a:r>
              <a:rPr lang="en-US" sz="2800" i="1" smtClean="0"/>
              <a:t>	</a:t>
            </a:r>
            <a:r>
              <a:rPr lang="vi-VN" sz="2800" i="1" smtClean="0"/>
              <a:t>Đại </a:t>
            </a:r>
            <a:r>
              <a:rPr lang="vi-VN" sz="2800" i="1"/>
              <a:t>hội đại biểu toàn quốc lần thứ XIII của Đảng được diễn ra từ ngày 25/01/2021 đến ngày 01/02/2021 tại Thủ đô Hà Nội, có nhiệm vụ kiểm điểm việc thực hiện Nghị quyết Đại hội XII </a:t>
            </a:r>
            <a:r>
              <a:rPr lang="vi-VN" sz="2800" i="1"/>
              <a:t>của </a:t>
            </a:r>
            <a:r>
              <a:rPr lang="vi-VN" sz="2800" i="1" smtClean="0"/>
              <a:t>Đảng; </a:t>
            </a:r>
            <a:r>
              <a:rPr lang="vi-VN" sz="2800" i="1"/>
              <a:t>nhìn lại 35 năm đổi mới; Chiến lược phát triển kinh tế - xã hội 10 năm 2021 - 2030</a:t>
            </a:r>
            <a:r>
              <a:rPr lang="vi-VN" sz="2800" i="1"/>
              <a:t>; </a:t>
            </a:r>
            <a:r>
              <a:rPr lang="vi-VN" sz="2800" i="1" smtClean="0"/>
              <a:t>Báo </a:t>
            </a:r>
            <a:r>
              <a:rPr lang="vi-VN" sz="2800" i="1"/>
              <a:t>cáo đánh giá kết quả thực hiện nhiệm vụ phát triển kinh tế - xã hội 5 năm 2016 - 2020 và phương hướng, nhiệm vụ phát triển kinh tế - xã hội 5 năm 2021 - 2025;</a:t>
            </a:r>
            <a:r>
              <a:rPr lang="vi-VN" sz="2800" i="1"/>
              <a:t> </a:t>
            </a:r>
            <a:r>
              <a:rPr lang="vi-VN" sz="2800" i="1" smtClean="0"/>
              <a:t>Báo </a:t>
            </a:r>
            <a:r>
              <a:rPr lang="vi-VN" sz="2800" i="1"/>
              <a:t>cáo của Ban Chấp hành Trung ương Đảng khóa XII về tổng kết công tác xây dựng Đảng và thi hành Điều </a:t>
            </a:r>
            <a:r>
              <a:rPr lang="vi-VN" sz="2800" i="1"/>
              <a:t>lệ </a:t>
            </a:r>
            <a:r>
              <a:rPr lang="vi-VN" sz="2800" i="1" smtClean="0"/>
              <a:t>Đảng</a:t>
            </a:r>
            <a:endParaRPr lang="en-US" sz="2800" b="1">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31316161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661516" y="228600"/>
            <a:ext cx="8077200" cy="7778540"/>
          </a:xfrm>
          <a:prstGeom prst="rect">
            <a:avLst/>
          </a:prstGeom>
          <a:noFill/>
        </p:spPr>
        <p:txBody>
          <a:bodyPr wrap="square" rtlCol="0">
            <a:spAutoFit/>
          </a:bodyPr>
          <a:lstStyle/>
          <a:p>
            <a:pPr algn="just">
              <a:lnSpc>
                <a:spcPct val="120000"/>
              </a:lnSpc>
              <a:spcBef>
                <a:spcPts val="200"/>
              </a:spcBef>
              <a:spcAft>
                <a:spcPts val="200"/>
              </a:spcAft>
            </a:pPr>
            <a:r>
              <a:rPr lang="vi-VN" sz="2800" b="1"/>
              <a:t>Đại hội XIII của Đảng thành công rất tốt đẹp</a:t>
            </a:r>
            <a:endParaRPr lang="en-US" sz="2800" i="1" smtClean="0"/>
          </a:p>
          <a:p>
            <a:pPr algn="just"/>
            <a:r>
              <a:rPr lang="en-US" sz="2800" smtClean="0"/>
              <a:t>	</a:t>
            </a:r>
            <a:r>
              <a:rPr lang="vi-VN" sz="2800" smtClean="0"/>
              <a:t>Đại </a:t>
            </a:r>
            <a:r>
              <a:rPr lang="vi-VN" sz="2800"/>
              <a:t>hội XIII của Đảng diễn ra trong bối cảnh tình hình thế giới, khu vực diễn biến rất nhanh, phức tạp, khó dự báo; đất nước đứng trước nhiều thuận lợi, thời cơ đan xen với nhiều khó khăn, thách thức, nhiều vấn đề mới đặt ra phải giải quyết; cán bộ, đảng viên và nhân dân đặt kỳ vọng vào những quyết sách đúng đắn, mạnh mẽ của Đảng để đưa đất nước phát triển nhanh, bền vững.</a:t>
            </a:r>
          </a:p>
          <a:p>
            <a:pPr algn="just"/>
            <a:r>
              <a:rPr lang="en-US" sz="2800" smtClean="0"/>
              <a:t>	</a:t>
            </a:r>
            <a:r>
              <a:rPr lang="vi-VN" sz="2800" smtClean="0"/>
              <a:t>Sau </a:t>
            </a:r>
            <a:r>
              <a:rPr lang="vi-VN" sz="2800"/>
              <a:t>7 ngày làm việc khẩn trương, nghiêm túc và trách nhiệm, với phương châm “Đoàn kết - Dân chủ - Kỷ cương - Sáng tạo - Phát triển”, Đại hội đã thành công rất tốt đẹp, rút ngắn được gần 2 ngày so với kế </a:t>
            </a:r>
            <a:r>
              <a:rPr lang="vi-VN" sz="2800"/>
              <a:t>hoạch</a:t>
            </a:r>
            <a:r>
              <a:rPr lang="vi-VN" sz="2800" smtClean="0"/>
              <a:t>.</a:t>
            </a:r>
            <a:endParaRPr lang="vi-VN" sz="2800"/>
          </a:p>
          <a:p>
            <a:pPr algn="just">
              <a:lnSpc>
                <a:spcPct val="120000"/>
              </a:lnSpc>
              <a:spcBef>
                <a:spcPts val="200"/>
              </a:spcBef>
              <a:spcAft>
                <a:spcPts val="200"/>
              </a:spcAft>
            </a:pPr>
            <a:endParaRPr lang="en-US" sz="2800" b="1">
              <a:solidFill>
                <a:prstClr val="black"/>
              </a:solidFill>
              <a:latin typeface="Times New Roman" pitchFamily="18" charset="0"/>
              <a:cs typeface="Times New Roman" pitchFamily="18" charset="0"/>
            </a:endParaRPr>
          </a:p>
          <a:p>
            <a:pPr algn="just">
              <a:lnSpc>
                <a:spcPct val="120000"/>
              </a:lnSpc>
              <a:spcBef>
                <a:spcPts val="200"/>
              </a:spcBef>
              <a:spcAft>
                <a:spcPts val="200"/>
              </a:spcAft>
            </a:pPr>
            <a:endParaRPr lang="en-US" sz="280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30987214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609600" y="304800"/>
            <a:ext cx="8077200" cy="5460982"/>
          </a:xfrm>
          <a:prstGeom prst="rect">
            <a:avLst/>
          </a:prstGeom>
          <a:noFill/>
        </p:spPr>
        <p:txBody>
          <a:bodyPr wrap="square" rtlCol="0">
            <a:spAutoFit/>
          </a:bodyPr>
          <a:lstStyle/>
          <a:p>
            <a:pPr algn="just">
              <a:lnSpc>
                <a:spcPct val="120000"/>
              </a:lnSpc>
              <a:spcBef>
                <a:spcPts val="200"/>
              </a:spcBef>
              <a:spcAft>
                <a:spcPts val="200"/>
              </a:spcAft>
            </a:pPr>
            <a:r>
              <a:rPr lang="vi-VN" sz="2800" b="1"/>
              <a:t>Nội dung cốt lõi trong các văn kiện Đại hội XIII của Đảng</a:t>
            </a:r>
            <a:endParaRPr lang="en-US" sz="2800" smtClean="0">
              <a:solidFill>
                <a:prstClr val="black"/>
              </a:solidFill>
              <a:latin typeface="Times New Roman" pitchFamily="18" charset="0"/>
              <a:cs typeface="Times New Roman" pitchFamily="18" charset="0"/>
            </a:endParaRPr>
          </a:p>
          <a:p>
            <a:pPr algn="just"/>
            <a:r>
              <a:rPr lang="vi-VN" sz="2800" smtClean="0"/>
              <a:t> </a:t>
            </a:r>
            <a:r>
              <a:rPr lang="vi-VN" sz="2800"/>
              <a:t>- Kiên định đường lối đổi mới của Đảng để xây dựng Tổ quốc Việt Nam xã hội chủ nghĩa.</a:t>
            </a:r>
          </a:p>
          <a:p>
            <a:pPr algn="just"/>
            <a:r>
              <a:rPr lang="vi-VN" sz="2800"/>
              <a:t>- Phấn đấu đến giữa thế kỷ XXI, nước ta trở thành nước phát triển theo định hướng xã hội chủ nghĩa.</a:t>
            </a:r>
          </a:p>
          <a:p>
            <a:pPr algn="just"/>
            <a:r>
              <a:rPr lang="vi-VN" sz="2800"/>
              <a:t>- Đổi mới mô hình tăng trưởng, cơ cấu lại nền kinh tế, đẩy mạnh công nghiệp hóa, hiện đại hóa, phát triển đất nước nhanh bền vững.</a:t>
            </a:r>
          </a:p>
          <a:p>
            <a:pPr algn="just"/>
            <a:r>
              <a:rPr lang="vi-VN" sz="2800"/>
              <a:t>- Hoàn thiện toàn diện, đồng bộ thể chế kinh tế thị trường định hướng xã hội chủ </a:t>
            </a:r>
            <a:r>
              <a:rPr lang="vi-VN" sz="2800"/>
              <a:t>nghĩa</a:t>
            </a:r>
            <a:r>
              <a:rPr lang="vi-VN" sz="2800" smtClean="0"/>
              <a:t>.</a:t>
            </a:r>
            <a:endParaRPr lang="vi-VN" sz="2800"/>
          </a:p>
        </p:txBody>
      </p:sp>
    </p:spTree>
    <p:extLst>
      <p:ext uri="{BB962C8B-B14F-4D97-AF65-F5344CB8AC3E}">
        <p14:creationId xmlns:p14="http://schemas.microsoft.com/office/powerpoint/2010/main" val="2911142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678264" y="304800"/>
            <a:ext cx="8077200" cy="5805692"/>
          </a:xfrm>
          <a:prstGeom prst="rect">
            <a:avLst/>
          </a:prstGeom>
          <a:noFill/>
        </p:spPr>
        <p:txBody>
          <a:bodyPr wrap="square" rtlCol="0">
            <a:spAutoFit/>
          </a:bodyPr>
          <a:lstStyle/>
          <a:p>
            <a:pPr algn="just"/>
            <a:r>
              <a:rPr lang="vi-VN" sz="2800" smtClean="0"/>
              <a:t>- </a:t>
            </a:r>
            <a:r>
              <a:rPr lang="vi-VN" sz="2800"/>
              <a:t>Đổi mới căn bản, toàn diện giáo dục và đào tạo, nâng cao chất lượng nguồn nhân lực, phát triển con người.</a:t>
            </a:r>
            <a:endParaRPr lang="en-US" sz="2800" smtClean="0">
              <a:solidFill>
                <a:prstClr val="black"/>
              </a:solidFill>
              <a:latin typeface="Times New Roman" pitchFamily="18" charset="0"/>
              <a:cs typeface="Times New Roman" pitchFamily="18" charset="0"/>
            </a:endParaRPr>
          </a:p>
          <a:p>
            <a:pPr algn="just"/>
            <a:r>
              <a:rPr lang="en-US" sz="2800" smtClean="0">
                <a:solidFill>
                  <a:prstClr val="black"/>
                </a:solidFill>
                <a:latin typeface="Times New Roman" pitchFamily="18" charset="0"/>
                <a:cs typeface="Times New Roman" pitchFamily="18" charset="0"/>
              </a:rPr>
              <a:t> </a:t>
            </a:r>
            <a:r>
              <a:rPr lang="vi-VN" sz="2800"/>
              <a:t>- Thúc đẩy đổi mới sáng tạo, chuyển giao, ứng dụng và phát triển mạnh khoa học và công nghệ.</a:t>
            </a:r>
          </a:p>
          <a:p>
            <a:pPr algn="just"/>
            <a:r>
              <a:rPr lang="vi-VN" sz="2800"/>
              <a:t>- Xây dựng và phát huy giá trị văn hóa, sức mạnh con người Việt Nam.</a:t>
            </a:r>
          </a:p>
          <a:p>
            <a:pPr algn="just"/>
            <a:r>
              <a:rPr lang="vi-VN" sz="2800"/>
              <a:t>- Quản lý phát triển xã hội bền vững, bảo đảm tiến bộ, công bằng xã hội ở Việt Nam hiện nay.</a:t>
            </a:r>
          </a:p>
          <a:p>
            <a:pPr algn="just"/>
            <a:r>
              <a:rPr lang="vi-VN" sz="2800"/>
              <a:t>- Quản lý và sử dụng hiệu quả đất đai, tài nguyên, bảo vệ môi trường, chủ động ứng phó với biến đổi khí hậu.</a:t>
            </a:r>
          </a:p>
          <a:p>
            <a:pPr algn="just">
              <a:lnSpc>
                <a:spcPct val="120000"/>
              </a:lnSpc>
              <a:spcBef>
                <a:spcPts val="200"/>
              </a:spcBef>
              <a:spcAft>
                <a:spcPts val="200"/>
              </a:spcAft>
            </a:pPr>
            <a:endParaRPr lang="en-US" sz="2800" smtClean="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16263275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838200" y="533400"/>
            <a:ext cx="8077200" cy="6804940"/>
          </a:xfrm>
          <a:prstGeom prst="rect">
            <a:avLst/>
          </a:prstGeom>
          <a:noFill/>
        </p:spPr>
        <p:txBody>
          <a:bodyPr wrap="square" rtlCol="0">
            <a:spAutoFit/>
          </a:bodyPr>
          <a:lstStyle/>
          <a:p>
            <a:pPr algn="just"/>
            <a:r>
              <a:rPr lang="vi-VN" sz="2800"/>
              <a:t>- Tăng cường quốc phòng, an ninh, bảo vệ vững chắc Tổ quốc Việt Nam xã hội chủ nghĩa.</a:t>
            </a:r>
          </a:p>
          <a:p>
            <a:pPr algn="just"/>
            <a:r>
              <a:rPr lang="vi-VN" sz="2800"/>
              <a:t>- Triển khai đồng bộ, sáng tạo, hiệu quả hoạt động đối ngoại, chủ động và tích cực hội nhập quốc tế toàn diện, sâu rộng.</a:t>
            </a:r>
          </a:p>
          <a:p>
            <a:pPr algn="just"/>
            <a:r>
              <a:rPr lang="vi-VN" sz="2800"/>
              <a:t>- Phát huy sức mạnh đại đoàn kết toàn dân tộc, dân chủ xã hội chủ nghĩa và quyền làm chủ của nhân dân.</a:t>
            </a:r>
          </a:p>
          <a:p>
            <a:pPr algn="just"/>
            <a:r>
              <a:rPr lang="vi-VN" sz="2800"/>
              <a:t>- Xây dựng và hoàn thiện Nhà nước pháp quyền xã hội chủ nghĩa Việt Nam.</a:t>
            </a:r>
          </a:p>
          <a:p>
            <a:pPr algn="just"/>
            <a:r>
              <a:rPr lang="vi-VN" sz="2800"/>
              <a:t>- Xây dựng, chỉnh đốn Đảng trong sạch, vững mạnh, nâng cao năng lực lãnh đạo, cầm quyền của Đảng.</a:t>
            </a:r>
          </a:p>
          <a:p>
            <a:pPr algn="just">
              <a:lnSpc>
                <a:spcPct val="120000"/>
              </a:lnSpc>
              <a:spcBef>
                <a:spcPts val="200"/>
              </a:spcBef>
              <a:spcAft>
                <a:spcPts val="200"/>
              </a:spcAft>
            </a:pPr>
            <a:endParaRPr lang="en-US" sz="2800" b="1" smtClean="0">
              <a:latin typeface="Times New Roman" pitchFamily="18" charset="0"/>
              <a:cs typeface="Times New Roman" pitchFamily="18" charset="0"/>
            </a:endParaRPr>
          </a:p>
          <a:p>
            <a:pPr algn="just">
              <a:lnSpc>
                <a:spcPct val="120000"/>
              </a:lnSpc>
              <a:spcBef>
                <a:spcPts val="200"/>
              </a:spcBef>
              <a:spcAft>
                <a:spcPts val="200"/>
              </a:spcAft>
            </a:pPr>
            <a:r>
              <a:rPr lang="en-US" sz="2800" smtClean="0">
                <a:solidFill>
                  <a:prstClr val="black"/>
                </a:solidFill>
                <a:latin typeface="Times New Roman" pitchFamily="18" charset="0"/>
                <a:cs typeface="Times New Roman" pitchFamily="18" charset="0"/>
              </a:rPr>
              <a:t> </a:t>
            </a:r>
          </a:p>
        </p:txBody>
      </p:sp>
    </p:spTree>
    <p:extLst>
      <p:ext uri="{BB962C8B-B14F-4D97-AF65-F5344CB8AC3E}">
        <p14:creationId xmlns:p14="http://schemas.microsoft.com/office/powerpoint/2010/main" val="42236425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743578" y="89416"/>
            <a:ext cx="8001000" cy="6768584"/>
          </a:xfrm>
          <a:prstGeom prst="rect">
            <a:avLst/>
          </a:prstGeom>
          <a:noFill/>
        </p:spPr>
        <p:txBody>
          <a:bodyPr wrap="square" rtlCol="0">
            <a:spAutoFit/>
          </a:bodyPr>
          <a:lstStyle/>
          <a:p>
            <a:pPr algn="just">
              <a:lnSpc>
                <a:spcPct val="120000"/>
              </a:lnSpc>
              <a:spcBef>
                <a:spcPts val="200"/>
              </a:spcBef>
              <a:spcAft>
                <a:spcPts val="200"/>
              </a:spcAft>
            </a:pPr>
            <a:r>
              <a:rPr lang="vi-VN" sz="2800" b="1"/>
              <a:t>Kết quả chủ yếu trong 10 năm thực hiện Chiến lược phát triển kinh tế - xã hội 2011 - 2020</a:t>
            </a:r>
            <a:r>
              <a:rPr lang="vi-VN" sz="2800" b="1"/>
              <a:t>; </a:t>
            </a:r>
            <a:r>
              <a:rPr lang="vi-VN" sz="2800" smtClean="0"/>
              <a:t>Kinh </a:t>
            </a:r>
            <a:r>
              <a:rPr lang="vi-VN" sz="2800"/>
              <a:t>tế vĩ mô ổn định vững chắc hơn, các cân đối lớn của nền kinh tế được bảo đảm và cải thiện đáng kể. Tăng trưởng kinh tế đạt khá cao trong bối cảnh thế giới, khu vực gặp nhiều khó khăn; chất lượng được nâng lên, năng suất lao động được cải thiện rõ nét</a:t>
            </a:r>
            <a:r>
              <a:rPr lang="vi-VN" sz="2800"/>
              <a:t>. </a:t>
            </a:r>
            <a:r>
              <a:rPr lang="vi-VN" sz="2800"/>
              <a:t>Phát triển văn hoá, thực hiện tiến bộ, công bằng xã hội đạt được những kết quả quan trọng. Thực hiện tốt các chính sách ưu đãi người có công, bảo đảm an sinh xã hội. Đời sống vật chất, tinh thần của nhân dân tiếp tục được bảo đảm, có cải thiện.</a:t>
            </a:r>
            <a:r>
              <a:rPr lang="en-US" sz="2800" b="1" smtClean="0">
                <a:solidFill>
                  <a:prstClr val="black"/>
                </a:solidFill>
                <a:latin typeface="Times New Roman" pitchFamily="18" charset="0"/>
                <a:cs typeface="Times New Roman" pitchFamily="18" charset="0"/>
              </a:rPr>
              <a:t> </a:t>
            </a:r>
            <a:r>
              <a:rPr lang="en-US" sz="2800" smtClean="0">
                <a:solidFill>
                  <a:prstClr val="black"/>
                </a:solidFill>
                <a:latin typeface="Times New Roman" pitchFamily="18" charset="0"/>
                <a:cs typeface="Times New Roman" pitchFamily="18" charset="0"/>
              </a:rPr>
              <a:t> </a:t>
            </a:r>
            <a:endParaRPr lang="en-US" sz="2800" smtClean="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14742864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762000" y="304800"/>
            <a:ext cx="8077200" cy="6297108"/>
          </a:xfrm>
          <a:prstGeom prst="rect">
            <a:avLst/>
          </a:prstGeom>
          <a:noFill/>
        </p:spPr>
        <p:txBody>
          <a:bodyPr wrap="square" rtlCol="0">
            <a:spAutoFit/>
          </a:bodyPr>
          <a:lstStyle/>
          <a:p>
            <a:pPr algn="just">
              <a:lnSpc>
                <a:spcPct val="120000"/>
              </a:lnSpc>
              <a:spcBef>
                <a:spcPts val="200"/>
              </a:spcBef>
              <a:spcAft>
                <a:spcPts val="200"/>
              </a:spcAft>
            </a:pPr>
            <a:r>
              <a:rPr lang="vi-VN" sz="2800" b="1" i="1"/>
              <a:t>Diện mạo đất nước sau 35 năm thực hiện công cuộc đối mới, 30 năm thực hiện Cương lĩnh xây dựng đất nước trong thời kỳ quá độ lên chủ nghĩa xã </a:t>
            </a:r>
            <a:r>
              <a:rPr lang="vi-VN" sz="2800" b="1" i="1"/>
              <a:t>hội</a:t>
            </a:r>
            <a:r>
              <a:rPr lang="vi-VN" sz="2800" b="1" smtClean="0"/>
              <a:t>:</a:t>
            </a:r>
            <a:r>
              <a:rPr lang="vi-VN" sz="2800"/>
              <a:t> Lý luận về đường lối đổi mới, về chủ nghĩa xã hội và con đường đi lên chủ nghĩa xã hội ở nước ta ngày càng hoàn thiện và từng bước được hiện thực hóa. Chúng ta đã đạt được những thành tựu to lớn, có ý nghĩa lịch sử, phát triển mạnh mẽ, toàn diện hơn so với những năm trước đổi mới. Quy mô, trình độ nền kinh tế được nâng lên. Đời sống nhân dân cả về vật chất và tinh thần được cải thiện rõ rệt.</a:t>
            </a:r>
            <a:endParaRPr lang="en-US" sz="2800" b="1" smtClean="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1946511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04800" y="152400"/>
            <a:ext cx="8610600" cy="7296356"/>
          </a:xfrm>
          <a:prstGeom prst="rect">
            <a:avLst/>
          </a:prstGeom>
          <a:noFill/>
        </p:spPr>
        <p:txBody>
          <a:bodyPr wrap="square" rtlCol="0">
            <a:spAutoFit/>
          </a:bodyPr>
          <a:lstStyle/>
          <a:p>
            <a:pPr algn="just">
              <a:lnSpc>
                <a:spcPct val="120000"/>
              </a:lnSpc>
              <a:spcBef>
                <a:spcPts val="200"/>
              </a:spcBef>
              <a:spcAft>
                <a:spcPts val="200"/>
              </a:spcAft>
            </a:pPr>
            <a:r>
              <a:rPr lang="vi-VN" sz="2800" b="1"/>
              <a:t>Mục tiêu tổng quát và mục tiêu cụ thể trong nhiệm kỳ Đại </a:t>
            </a:r>
            <a:r>
              <a:rPr lang="vi-VN" sz="2800" b="1"/>
              <a:t>hội </a:t>
            </a:r>
            <a:r>
              <a:rPr lang="vi-VN" sz="2800" b="1" smtClean="0"/>
              <a:t>XIII</a:t>
            </a:r>
            <a:r>
              <a:rPr lang="en-US" sz="2800" b="1" smtClean="0"/>
              <a:t>.  </a:t>
            </a:r>
            <a:endParaRPr lang="en-US" sz="2800" b="1" smtClean="0">
              <a:solidFill>
                <a:prstClr val="black"/>
              </a:solidFill>
              <a:latin typeface="Times New Roman" pitchFamily="18" charset="0"/>
              <a:cs typeface="Times New Roman" pitchFamily="18" charset="0"/>
            </a:endParaRPr>
          </a:p>
          <a:p>
            <a:pPr algn="just"/>
            <a:r>
              <a:rPr lang="vi-VN" sz="2800" i="1"/>
              <a:t>Mục tiêu tổng </a:t>
            </a:r>
            <a:r>
              <a:rPr lang="vi-VN" sz="2800" i="1"/>
              <a:t>quát</a:t>
            </a:r>
            <a:r>
              <a:rPr lang="vi-VN" sz="2800" i="1" smtClean="0"/>
              <a:t>:</a:t>
            </a:r>
            <a:r>
              <a:rPr lang="en-US" sz="2800" i="1" smtClean="0"/>
              <a:t> </a:t>
            </a:r>
            <a:r>
              <a:rPr lang="vi-VN" sz="2800" smtClean="0"/>
              <a:t>Nâng </a:t>
            </a:r>
            <a:r>
              <a:rPr lang="vi-VN" sz="2800"/>
              <a:t>cao năng lực lãnh đạo, năng lực cầm quyền và sức chiến đấu của Đảng; xây dựng Đảng và hệ thống chính trị trong sạch, vững mạnh toàn diện; củng cố, tăng cường niềm tin của nhân dân đối với Đảng, Nhà nước, chế độ xã hội chủ nghĩa; khơi dậy khát vọng phát triển đất nước phồn vinh, hạnh phúc, phát huy ý chí và sức mạnh đại đoàn kết toàn dân tộc kết hợp với sức mạnh thời đại; đẩy mạnh toàn diện, đồng bộ công cuộc đối mới, công nghiệp hóa, hiện đại hóa; xây dựng và bảo vệ vững chắc Tổ quốc, giữ vững môi trường hòa bình, ổn định; phấn đấu đến giữa thế kỷ XXI, nước ta trở thành nước phát triển, theo định </a:t>
            </a:r>
            <a:r>
              <a:rPr lang="vi-VN" sz="2800"/>
              <a:t>hướng </a:t>
            </a:r>
            <a:r>
              <a:rPr lang="en-US" sz="2800" smtClean="0"/>
              <a:t>XHCN</a:t>
            </a:r>
            <a:r>
              <a:rPr lang="vi-VN" sz="2800" smtClean="0"/>
              <a:t>.</a:t>
            </a:r>
            <a:endParaRPr lang="vi-VN" sz="2800"/>
          </a:p>
          <a:p>
            <a:pPr algn="just">
              <a:lnSpc>
                <a:spcPct val="120000"/>
              </a:lnSpc>
              <a:spcBef>
                <a:spcPts val="200"/>
              </a:spcBef>
              <a:spcAft>
                <a:spcPts val="200"/>
              </a:spcAft>
            </a:pPr>
            <a:endParaRPr lang="en-US" sz="2800" smtClean="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158818376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595</TotalTime>
  <Words>1875</Words>
  <Application>Microsoft Office PowerPoint</Application>
  <PresentationFormat>On-screen Show (4:3)</PresentationFormat>
  <Paragraphs>50</Paragraphs>
  <Slides>19</Slides>
  <Notes>1</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TTCNTT</dc:creator>
  <cp:lastModifiedBy>21AK22</cp:lastModifiedBy>
  <cp:revision>110</cp:revision>
  <dcterms:created xsi:type="dcterms:W3CDTF">2006-08-16T00:00:00Z</dcterms:created>
  <dcterms:modified xsi:type="dcterms:W3CDTF">2021-09-25T04:19:55Z</dcterms:modified>
</cp:coreProperties>
</file>